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1" r:id="rId2"/>
    <p:sldId id="262" r:id="rId3"/>
    <p:sldId id="264" r:id="rId4"/>
    <p:sldId id="265" r:id="rId5"/>
    <p:sldId id="274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5" r:id="rId15"/>
    <p:sldId id="263" r:id="rId16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36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FC3945A-0CF3-535B-F731-4EE71D0D61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2BEC0D-FA0F-0BB8-9E7E-EAAD1320749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42AF-F723-4774-8002-31C2E772E92F}" type="datetimeFigureOut">
              <a:rPr lang="es-AR" smtClean="0"/>
              <a:t>2/8/2026</a:t>
            </a:fld>
            <a:endParaRPr lang="es-A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271208-2744-DC72-6EB7-08F22B36FFF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565E3F-0C82-D2F9-6F31-107D226A178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F38A49-2C7A-4686-9189-DA43F039533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4208723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296CF9-043D-492E-8EC8-2CC6B48EAD54}" type="datetimeFigureOut">
              <a:rPr lang="es-AR" smtClean="0"/>
              <a:t>2/8/2026</a:t>
            </a:fld>
            <a:endParaRPr lang="es-A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33E34C-A671-460A-996F-6C1C8B96007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1291279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15D6888-8B87-CFA4-D504-ABCB8AFCF99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Títulos → Calibri Bold </a:t>
            </a:r>
          </a:p>
          <a:p>
            <a:r>
              <a:rPr lang="pt-BR" dirty="0"/>
              <a:t>Texto → Calibri Regular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896640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5C49E-BA4C-9A12-712F-9A746FF2F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A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0FA77F-9FD9-C198-9AD2-9E9C9FFDE7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A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90557-A3D0-E45E-A98A-ADA4323BE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72829-8925-4946-910C-F1CB67E9A319}" type="datetime1">
              <a:rPr lang="es-AR" smtClean="0"/>
              <a:t>2/8/2026</a:t>
            </a:fld>
            <a:endParaRPr lang="es-A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EA9F13-9CE9-2221-289C-729F34961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5A9109-FC90-4C72-EF48-402DFA0D5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6197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71D22B-FC6E-52A0-81CB-8593974424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A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93DD38-D60B-0714-3F6A-ADFB28E76A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A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F29E1-E7F6-4E29-5010-51B3CEEAD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80B44-8125-4DE4-A8A6-F641C6572A3B}" type="datetime1">
              <a:rPr lang="es-AR" smtClean="0"/>
              <a:t>2/8/2026</a:t>
            </a:fld>
            <a:endParaRPr lang="es-A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E4BD3-A273-ACF1-B7FF-F3012822E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A367F2-109B-FB79-84B1-68ED8DD86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40776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24F10-B9F0-62EE-C65B-A8C9D4590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A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554BB-EFFF-6CCB-F1CF-BE1793CD5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A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EBE19D-167E-D2D7-D8F3-2FD4B30DE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4DD3-3D6F-4703-9562-ACF32F674F24}" type="datetime1">
              <a:rPr lang="es-AR" smtClean="0"/>
              <a:t>2/8/2026</a:t>
            </a:fld>
            <a:endParaRPr lang="es-A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8BD1AB-83C1-5322-C817-65360CB57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F1777D-67E5-9D50-5A70-0A9C2F96B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99476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95F65-7525-8359-C50B-302D21478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A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9C992C-E6EF-5193-64D4-737B200202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9471F8-EAC6-7E69-A60E-33F3A6B48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12DD-B4FD-4A17-9E39-52010C61114B}" type="datetime1">
              <a:rPr lang="es-AR" smtClean="0"/>
              <a:t>2/8/2026</a:t>
            </a:fld>
            <a:endParaRPr lang="es-A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AD4998-2349-AA70-8FCC-09E12D99B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1FFFCC-3B45-920F-3E92-1CEEBB9DD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7637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22C6D-3A1F-55E5-639E-468990B2B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A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ED853-9537-69A3-C0E3-94DF9D33BB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A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DF3B2B-FFB3-38CB-6089-11D4DF999A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A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C1C929-EF92-B0A3-B3C5-B3B0AE913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B6DF-EB56-4C59-9571-8AD44B9E5FC0}" type="datetime1">
              <a:rPr lang="es-AR" smtClean="0"/>
              <a:t>2/8/2026</a:t>
            </a:fld>
            <a:endParaRPr lang="es-A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F59F6C-D663-8B53-BA0D-AB7531262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4B97B-5394-824C-5262-716F5511C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98770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8B585-1D15-4E84-9D29-A0539C61F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A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F43534-B75D-7294-0D26-C4B47F826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E994F4-AF23-B156-65C9-00FBD1A4B9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A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CA47A0-9DA1-25A2-B473-767B13FA66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38991E-E062-0C58-0A38-2219F59BF0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A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6373EA-1CA2-D5A0-F9FC-CD139FD69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2C68E-7717-471A-A266-DE04AC6FAB4A}" type="datetime1">
              <a:rPr lang="es-AR" smtClean="0"/>
              <a:t>2/8/2026</a:t>
            </a:fld>
            <a:endParaRPr lang="es-A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9CD7F-57F9-1AE9-9267-E477E832E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AFFF3E-9F3B-5F06-8C39-F68E2B894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07371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6912D-7988-56F1-D414-092CE50F5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A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BE1BC0-5C9D-9B7C-DE92-0040B5697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DE20A-4ED2-47BE-8499-C5F1D938A37D}" type="datetime1">
              <a:rPr lang="es-AR" smtClean="0"/>
              <a:t>2/8/2026</a:t>
            </a:fld>
            <a:endParaRPr lang="es-A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2237F8-6163-C93E-8415-C5859A236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FE43C2-DF3D-7455-50B9-01A2E8AE2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42189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D1B550-B4C4-F5B2-B53E-E3DEC356C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67DB-D205-49A3-A8BE-330F7548C80F}" type="datetime1">
              <a:rPr lang="es-AR" smtClean="0"/>
              <a:t>2/8/2026</a:t>
            </a:fld>
            <a:endParaRPr lang="es-A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94B996-2AE4-A611-AC33-33E17D5F0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6C2B32-5497-FFAD-92CD-9E93F62BE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97228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ED4F4-4F4D-9AB1-4D68-10A0FEA8A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A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F595C-7270-4B7B-B3FD-033D10B6C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A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146B55-AAB2-2CC0-5206-A0080E68EB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86C369-CCA2-41E6-0504-330E76A43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EAFEE-C354-471A-B538-70C52127F146}" type="datetime1">
              <a:rPr lang="es-AR" smtClean="0"/>
              <a:t>2/8/2026</a:t>
            </a:fld>
            <a:endParaRPr lang="es-A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62E153-990E-8B98-2AFE-3D3E6B8F5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0ABDA1-5AEE-8764-A944-9B87C2C96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66576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CAAF3-1CDE-17A4-B3DC-AC824818D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A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655E2B-D060-E965-9CFB-535FDB3A95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464783-ECE6-4F5B-9BD7-38D4CCB7F8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B20774-086B-2FFD-A59E-260C82FF3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13AA-3A0D-49FF-B0F9-BD4BB835D0B9}" type="datetime1">
              <a:rPr lang="es-AR" smtClean="0"/>
              <a:t>2/8/2026</a:t>
            </a:fld>
            <a:endParaRPr lang="es-A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8CD082-FF1D-364C-202F-58924DB65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DF2F57-A559-549F-21F4-C5D890A87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0390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20AE62-CDF2-0E98-B71F-34F990052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s-A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747C4B-33EE-4251-0422-40B56946B2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s-A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13DB1A-92C0-795A-1ED1-FABBD03294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14B6B-D98A-4E0E-B78B-84151098E2FE}" type="datetime1">
              <a:rPr lang="es-AR" smtClean="0"/>
              <a:t>2/8/2026</a:t>
            </a:fld>
            <a:endParaRPr lang="es-A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AE436D-4EDF-557E-2A6C-492634948A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E99152-6E5B-63EF-D484-D5B7655855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0B792-AD8E-4794-B164-4051574E16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5330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mbarbero@salud.unicen.edu.ar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EF4071-5E93-1C7B-86F4-E84AA7C9056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0D0B792-AD8E-4794-B164-4051574E163D}" type="slidenum">
              <a:rPr lang="es-AR" smtClean="0"/>
              <a:t>1</a:t>
            </a:fld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4155086-BCFC-AA16-3E43-C45A79AB63FF}"/>
              </a:ext>
            </a:extLst>
          </p:cNvPr>
          <p:cNvSpPr txBox="1"/>
          <p:nvPr/>
        </p:nvSpPr>
        <p:spPr>
          <a:xfrm>
            <a:off x="2261921" y="2399385"/>
            <a:ext cx="766815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3600" dirty="0">
                <a:effectLst/>
              </a:rPr>
              <a:t>Ambientes de </a:t>
            </a:r>
            <a:r>
              <a:rPr lang="en-US" sz="3600" dirty="0" err="1">
                <a:effectLst/>
              </a:rPr>
              <a:t>Aprendizaje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en</a:t>
            </a:r>
            <a:r>
              <a:rPr lang="en-US" sz="3600" dirty="0">
                <a:effectLst/>
              </a:rPr>
              <a:t> las Carreras de la </a:t>
            </a:r>
            <a:r>
              <a:rPr lang="en-US" sz="3600" dirty="0" err="1">
                <a:effectLst/>
              </a:rPr>
              <a:t>Facultad</a:t>
            </a:r>
            <a:r>
              <a:rPr lang="en-US" sz="3600" dirty="0">
                <a:effectLst/>
              </a:rPr>
              <a:t> de </a:t>
            </a:r>
            <a:r>
              <a:rPr lang="en-US" sz="3600" dirty="0" err="1">
                <a:effectLst/>
              </a:rPr>
              <a:t>Ciencias</a:t>
            </a:r>
            <a:r>
              <a:rPr lang="en-US" sz="3600" dirty="0">
                <a:effectLst/>
              </a:rPr>
              <a:t> de la Salud – UNICEN</a:t>
            </a:r>
          </a:p>
          <a:p>
            <a:pPr lvl="0"/>
            <a:endParaRPr lang="en-US" sz="2800" i="1" dirty="0"/>
          </a:p>
          <a:p>
            <a:pPr lvl="0"/>
            <a:endParaRPr lang="en-US" sz="2800" dirty="0"/>
          </a:p>
          <a:p>
            <a:pPr lvl="0" algn="r"/>
            <a:r>
              <a:rPr lang="en-US" sz="2000" dirty="0">
                <a:effectLst/>
              </a:rPr>
              <a:t>Autores: Barbero, M.; Barragán, </a:t>
            </a:r>
            <a:r>
              <a:rPr lang="en-US" sz="2000" dirty="0"/>
              <a:t>P.; </a:t>
            </a:r>
            <a:r>
              <a:rPr lang="en-US" sz="2000" dirty="0">
                <a:effectLst/>
              </a:rPr>
              <a:t>Felipe, A. </a:t>
            </a:r>
          </a:p>
          <a:p>
            <a:pPr lvl="0" algn="r"/>
            <a:r>
              <a:rPr lang="en-US" sz="2000" dirty="0" err="1"/>
              <a:t>Facultad</a:t>
            </a:r>
            <a:r>
              <a:rPr lang="en-US" sz="2000" dirty="0"/>
              <a:t> de </a:t>
            </a:r>
            <a:r>
              <a:rPr lang="en-US" sz="2000" dirty="0" err="1"/>
              <a:t>Ciencias</a:t>
            </a:r>
            <a:r>
              <a:rPr lang="en-US" sz="2000" dirty="0"/>
              <a:t> de la Salud – UNICEN</a:t>
            </a:r>
          </a:p>
          <a:p>
            <a:pPr lvl="0" algn="r"/>
            <a:r>
              <a:rPr lang="en-US" sz="2000" dirty="0"/>
              <a:t>mbarbero@salud.unicen.edu.ar</a:t>
            </a:r>
          </a:p>
        </p:txBody>
      </p:sp>
    </p:spTree>
    <p:extLst>
      <p:ext uri="{BB962C8B-B14F-4D97-AF65-F5344CB8AC3E}">
        <p14:creationId xmlns:p14="http://schemas.microsoft.com/office/powerpoint/2010/main" val="1612747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C6D5C-D2B3-A30B-1815-53931C420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AE05B-239B-7862-F647-E0CC87C60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10</a:t>
            </a:fld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9A4E923-A98A-BB6C-53F6-709A42EFDBBB}"/>
              </a:ext>
            </a:extLst>
          </p:cNvPr>
          <p:cNvSpPr txBox="1"/>
          <p:nvPr/>
        </p:nvSpPr>
        <p:spPr>
          <a:xfrm>
            <a:off x="1542288" y="2473689"/>
            <a:ext cx="9107423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/>
              <a:t>Clima</a:t>
            </a:r>
            <a:r>
              <a:rPr lang="en-US" sz="2800" b="1" dirty="0"/>
              <a:t> </a:t>
            </a:r>
            <a:r>
              <a:rPr lang="en-US" sz="2800" b="1" dirty="0" err="1"/>
              <a:t>institucional</a:t>
            </a:r>
            <a:r>
              <a:rPr lang="en-US" sz="2800" b="1" dirty="0"/>
              <a:t> (JHLES)</a:t>
            </a:r>
          </a:p>
          <a:p>
            <a:endParaRPr lang="en-US" sz="2800" b="1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/>
              <a:t>62,3% </a:t>
            </a:r>
            <a:r>
              <a:rPr lang="en-US" sz="2800" dirty="0" err="1"/>
              <a:t>siente</a:t>
            </a:r>
            <a:r>
              <a:rPr lang="en-US" sz="2800" dirty="0"/>
              <a:t> </a:t>
            </a:r>
            <a:r>
              <a:rPr lang="en-US" sz="2800" dirty="0" err="1"/>
              <a:t>conexión</a:t>
            </a:r>
            <a:r>
              <a:rPr lang="en-US" sz="2800" dirty="0"/>
              <a:t> con pares.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/>
              <a:t>56,5% </a:t>
            </a:r>
            <a:r>
              <a:rPr lang="en-US" sz="2800" dirty="0" err="1"/>
              <a:t>pertenencia</a:t>
            </a:r>
            <a:r>
              <a:rPr lang="en-US" sz="2800" dirty="0"/>
              <a:t> a la FCS.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/>
              <a:t>Solo 39,9% </a:t>
            </a:r>
            <a:r>
              <a:rPr lang="en-US" sz="2800" dirty="0" err="1"/>
              <a:t>percibe</a:t>
            </a:r>
            <a:r>
              <a:rPr lang="en-US" sz="2800" dirty="0"/>
              <a:t> </a:t>
            </a:r>
            <a:r>
              <a:rPr lang="en-US" sz="2800" dirty="0" err="1"/>
              <a:t>apoyo</a:t>
            </a:r>
            <a:r>
              <a:rPr lang="en-US" sz="2800" dirty="0"/>
              <a:t> </a:t>
            </a:r>
            <a:r>
              <a:rPr lang="en-US" sz="2800" dirty="0" err="1"/>
              <a:t>docente</a:t>
            </a:r>
            <a:r>
              <a:rPr lang="en-US" sz="2800" dirty="0"/>
              <a:t>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/>
              <a:t>43,5% </a:t>
            </a:r>
            <a:r>
              <a:rPr lang="en-US" sz="2800" dirty="0" err="1"/>
              <a:t>preocupados</a:t>
            </a:r>
            <a:r>
              <a:rPr lang="en-US" sz="2800" dirty="0"/>
              <a:t> </a:t>
            </a:r>
            <a:r>
              <a:rPr lang="en-US" sz="2800" dirty="0" err="1"/>
              <a:t>por</a:t>
            </a:r>
            <a:r>
              <a:rPr lang="en-US" sz="2800" dirty="0"/>
              <a:t> </a:t>
            </a:r>
            <a:r>
              <a:rPr lang="en-US" sz="2800" dirty="0" err="1"/>
              <a:t>trato</a:t>
            </a:r>
            <a:r>
              <a:rPr lang="en-US" sz="2800" dirty="0"/>
              <a:t>/</a:t>
            </a:r>
            <a:r>
              <a:rPr lang="en-US" sz="2800" dirty="0" err="1"/>
              <a:t>maltrato</a:t>
            </a:r>
            <a:r>
              <a:rPr lang="en-US" sz="2800" dirty="0"/>
              <a:t>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/>
              <a:t>Baja </a:t>
            </a:r>
            <a:r>
              <a:rPr lang="en-US" sz="2800" dirty="0" err="1"/>
              <a:t>discriminación</a:t>
            </a:r>
            <a:r>
              <a:rPr lang="en-US" sz="2800" dirty="0"/>
              <a:t> (9,4%).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Infraestructura</a:t>
            </a:r>
            <a:r>
              <a:rPr lang="en-US" sz="2800" dirty="0"/>
              <a:t>: 48% la </a:t>
            </a:r>
            <a:r>
              <a:rPr lang="en-US" sz="2800" dirty="0" err="1"/>
              <a:t>considera</a:t>
            </a:r>
            <a:r>
              <a:rPr lang="en-US" sz="2800" dirty="0"/>
              <a:t> </a:t>
            </a:r>
            <a:r>
              <a:rPr lang="en-US" sz="2800" dirty="0" err="1"/>
              <a:t>determinante</a:t>
            </a:r>
            <a:r>
              <a:rPr lang="en-US" sz="2800" dirty="0"/>
              <a:t>.</a:t>
            </a:r>
          </a:p>
          <a:p>
            <a:pPr lvl="1"/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34452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3B01C9-B05D-8E7A-54D5-3BAC882BD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40B447-4330-49BC-4DF3-9CD2F258F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11</a:t>
            </a:fld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C4C5346-FB10-1438-4888-DC114D3126E3}"/>
              </a:ext>
            </a:extLst>
          </p:cNvPr>
          <p:cNvSpPr txBox="1"/>
          <p:nvPr/>
        </p:nvSpPr>
        <p:spPr>
          <a:xfrm>
            <a:off x="1542288" y="2473689"/>
            <a:ext cx="910742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/>
              <a:t>Limitaciones</a:t>
            </a:r>
            <a:endParaRPr lang="en-US" sz="2800" b="1" dirty="0"/>
          </a:p>
          <a:p>
            <a:pPr lvl="0"/>
            <a:endParaRPr lang="en-US" sz="28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Predominio</a:t>
            </a:r>
            <a:r>
              <a:rPr lang="en-US" sz="2800" dirty="0"/>
              <a:t> de Medicina </a:t>
            </a:r>
            <a:r>
              <a:rPr lang="en-US" sz="2800" dirty="0" err="1"/>
              <a:t>sobre</a:t>
            </a:r>
            <a:r>
              <a:rPr lang="en-US" sz="2800" dirty="0"/>
              <a:t> </a:t>
            </a:r>
            <a:r>
              <a:rPr lang="en-US" sz="2800" dirty="0" err="1"/>
              <a:t>Enfermería</a:t>
            </a:r>
            <a:r>
              <a:rPr lang="en-US" sz="2800" dirty="0"/>
              <a:t>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Sesgo</a:t>
            </a:r>
            <a:r>
              <a:rPr lang="en-US" sz="2800" dirty="0"/>
              <a:t> de </a:t>
            </a:r>
            <a:r>
              <a:rPr lang="en-US" sz="2800" dirty="0" err="1"/>
              <a:t>género</a:t>
            </a:r>
            <a:r>
              <a:rPr lang="en-US" sz="2800" dirty="0"/>
              <a:t> (75% </a:t>
            </a:r>
            <a:r>
              <a:rPr lang="en-US" sz="2800" dirty="0" err="1"/>
              <a:t>mujeres</a:t>
            </a:r>
            <a:r>
              <a:rPr lang="en-US" sz="2800" dirty="0"/>
              <a:t>).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Muestra</a:t>
            </a:r>
            <a:r>
              <a:rPr lang="en-US" sz="2800" dirty="0"/>
              <a:t> </a:t>
            </a:r>
            <a:r>
              <a:rPr lang="en-US" sz="2800" dirty="0" err="1"/>
              <a:t>reducida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6º </a:t>
            </a:r>
            <a:r>
              <a:rPr lang="en-US" sz="2800" dirty="0" err="1"/>
              <a:t>año</a:t>
            </a:r>
            <a:r>
              <a:rPr lang="en-US" sz="2800" dirty="0"/>
              <a:t>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Diseño</a:t>
            </a:r>
            <a:r>
              <a:rPr lang="en-US" sz="2800" dirty="0"/>
              <a:t> transversal y </a:t>
            </a:r>
            <a:r>
              <a:rPr lang="en-US" sz="2800" dirty="0" err="1"/>
              <a:t>autoinforme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080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65BDF-9A12-ABC3-3C18-5E29152B8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E25EE2-D09A-A682-5CE1-24BC2C507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12</a:t>
            </a:fld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C4D8F0B-B516-4E36-3E59-D5D61ADD7CE4}"/>
              </a:ext>
            </a:extLst>
          </p:cNvPr>
          <p:cNvSpPr txBox="1"/>
          <p:nvPr/>
        </p:nvSpPr>
        <p:spPr>
          <a:xfrm>
            <a:off x="1542288" y="2473689"/>
            <a:ext cx="9107423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/>
              <a:t>Conclusiones</a:t>
            </a:r>
            <a:endParaRPr lang="en-US" sz="2800" b="1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Percepción</a:t>
            </a:r>
            <a:r>
              <a:rPr lang="en-US" sz="2800" dirty="0"/>
              <a:t> </a:t>
            </a:r>
            <a:r>
              <a:rPr lang="en-US" sz="2800" dirty="0" err="1"/>
              <a:t>ambivalente</a:t>
            </a:r>
            <a:r>
              <a:rPr lang="en-US" sz="2800" dirty="0"/>
              <a:t>: </a:t>
            </a:r>
            <a:r>
              <a:rPr lang="en-US" sz="2800" dirty="0" err="1"/>
              <a:t>motivación</a:t>
            </a:r>
            <a:r>
              <a:rPr lang="en-US" sz="2800" dirty="0"/>
              <a:t> </a:t>
            </a:r>
            <a:r>
              <a:rPr lang="en-US" sz="2800" dirty="0" err="1"/>
              <a:t>alta</a:t>
            </a:r>
            <a:r>
              <a:rPr lang="en-US" sz="2800" dirty="0"/>
              <a:t> vs. barreras </a:t>
            </a:r>
            <a:r>
              <a:rPr lang="en-US" sz="2800" dirty="0" err="1"/>
              <a:t>pedagógicas</a:t>
            </a:r>
            <a:r>
              <a:rPr lang="en-US" sz="2800" dirty="0"/>
              <a:t>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/>
              <a:t>Crisis de confianza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egreso</a:t>
            </a:r>
            <a:r>
              <a:rPr lang="en-US" sz="2800" dirty="0"/>
              <a:t> (solo 38,1% se </a:t>
            </a:r>
            <a:r>
              <a:rPr lang="en-US" sz="2800" dirty="0" err="1"/>
              <a:t>siente</a:t>
            </a:r>
            <a:r>
              <a:rPr lang="en-US" sz="2800" dirty="0"/>
              <a:t> </a:t>
            </a:r>
            <a:r>
              <a:rPr lang="en-US" sz="2800" dirty="0" err="1"/>
              <a:t>preparado</a:t>
            </a:r>
            <a:r>
              <a:rPr lang="en-US" sz="2800" dirty="0"/>
              <a:t>).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Problema</a:t>
            </a:r>
            <a:r>
              <a:rPr lang="en-US" sz="2800" dirty="0"/>
              <a:t> </a:t>
            </a:r>
            <a:r>
              <a:rPr lang="en-US" sz="2800" dirty="0" err="1"/>
              <a:t>ético</a:t>
            </a:r>
            <a:r>
              <a:rPr lang="en-US" sz="2800" dirty="0"/>
              <a:t>: </a:t>
            </a:r>
            <a:r>
              <a:rPr lang="en-US" sz="2800" dirty="0" err="1"/>
              <a:t>trampas</a:t>
            </a:r>
            <a:r>
              <a:rPr lang="en-US" sz="2800" dirty="0"/>
              <a:t> (40,4%).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/>
              <a:t>Fortaleza: baja </a:t>
            </a:r>
            <a:r>
              <a:rPr lang="en-US" sz="2800" dirty="0" err="1"/>
              <a:t>discriminación</a:t>
            </a:r>
            <a:r>
              <a:rPr lang="en-US" sz="2800" dirty="0"/>
              <a:t>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Infraestructura</a:t>
            </a:r>
            <a:r>
              <a:rPr lang="en-US" sz="2800" dirty="0"/>
              <a:t> </a:t>
            </a:r>
            <a:r>
              <a:rPr lang="en-US" sz="2800" dirty="0" err="1"/>
              <a:t>como</a:t>
            </a:r>
            <a:r>
              <a:rPr lang="en-US" sz="2800" dirty="0"/>
              <a:t> factor clave.</a:t>
            </a:r>
          </a:p>
        </p:txBody>
      </p:sp>
    </p:spTree>
    <p:extLst>
      <p:ext uri="{BB962C8B-B14F-4D97-AF65-F5344CB8AC3E}">
        <p14:creationId xmlns:p14="http://schemas.microsoft.com/office/powerpoint/2010/main" val="1045256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5C947-C6EE-2635-9CE2-EAE18CB88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F1A4EB-FA49-BFAB-1F21-01554C23D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13</a:t>
            </a:fld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918A3B1-079D-C3D1-0FD6-C1691B75AF81}"/>
              </a:ext>
            </a:extLst>
          </p:cNvPr>
          <p:cNvSpPr txBox="1"/>
          <p:nvPr/>
        </p:nvSpPr>
        <p:spPr>
          <a:xfrm>
            <a:off x="1542288" y="2473689"/>
            <a:ext cx="9107423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/>
              <a:t>Recomendaciones</a:t>
            </a:r>
            <a:endParaRPr lang="en-US" sz="2800" b="1" dirty="0"/>
          </a:p>
          <a:p>
            <a:endParaRPr lang="en-US" sz="2800" b="1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Capacitación</a:t>
            </a:r>
            <a:r>
              <a:rPr lang="en-US" sz="2800" dirty="0"/>
              <a:t> </a:t>
            </a:r>
            <a:r>
              <a:rPr lang="en-US" sz="2800" dirty="0" err="1"/>
              <a:t>docente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metodologías</a:t>
            </a:r>
            <a:r>
              <a:rPr lang="en-US" sz="2800" dirty="0"/>
              <a:t> </a:t>
            </a:r>
            <a:r>
              <a:rPr lang="en-US" sz="2800" dirty="0" err="1"/>
              <a:t>activas</a:t>
            </a:r>
            <a:r>
              <a:rPr lang="en-US" sz="2800" dirty="0"/>
              <a:t>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Mentoría</a:t>
            </a:r>
            <a:r>
              <a:rPr lang="en-US" sz="2800" dirty="0"/>
              <a:t> formal para </a:t>
            </a:r>
            <a:r>
              <a:rPr lang="en-US" sz="2800" dirty="0" err="1"/>
              <a:t>estudiantes</a:t>
            </a:r>
            <a:r>
              <a:rPr lang="en-US" sz="2800" dirty="0"/>
              <a:t> </a:t>
            </a:r>
            <a:r>
              <a:rPr lang="en-US" sz="2800" dirty="0" err="1"/>
              <a:t>avanzados</a:t>
            </a:r>
            <a:r>
              <a:rPr lang="en-US" sz="2800" dirty="0"/>
              <a:t>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Estrategias</a:t>
            </a:r>
            <a:r>
              <a:rPr lang="en-US" sz="2800" dirty="0"/>
              <a:t> para </a:t>
            </a:r>
            <a:r>
              <a:rPr lang="en-US" sz="2800" dirty="0" err="1"/>
              <a:t>fortalecer</a:t>
            </a:r>
            <a:r>
              <a:rPr lang="en-US" sz="2800" dirty="0"/>
              <a:t> </a:t>
            </a:r>
            <a:r>
              <a:rPr lang="en-US" sz="2800" dirty="0" err="1"/>
              <a:t>integridad</a:t>
            </a:r>
            <a:r>
              <a:rPr lang="en-US" sz="2800" dirty="0"/>
              <a:t> </a:t>
            </a:r>
            <a:r>
              <a:rPr lang="en-US" sz="2800" dirty="0" err="1"/>
              <a:t>académica</a:t>
            </a:r>
            <a:r>
              <a:rPr lang="en-US" sz="2800" dirty="0"/>
              <a:t>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Mejoras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infraestructura</a:t>
            </a:r>
            <a:r>
              <a:rPr lang="en-US" sz="2800" dirty="0"/>
              <a:t> y </a:t>
            </a:r>
            <a:r>
              <a:rPr lang="en-US" sz="2800" dirty="0" err="1"/>
              <a:t>acompañamiento</a:t>
            </a:r>
            <a:r>
              <a:rPr lang="en-US" sz="2800" dirty="0"/>
              <a:t> </a:t>
            </a:r>
            <a:r>
              <a:rPr lang="en-US" sz="2800" dirty="0" err="1"/>
              <a:t>institucional</a:t>
            </a:r>
            <a:r>
              <a:rPr lang="en-US" sz="2800" dirty="0"/>
              <a:t>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3327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040404-7178-8209-8237-5F664D7F5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C814CF-7E04-9879-B13F-EFDFE4DBD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14</a:t>
            </a:fld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A4874CF-1B1C-279A-2E5E-3F3A3F8C6099}"/>
              </a:ext>
            </a:extLst>
          </p:cNvPr>
          <p:cNvSpPr txBox="1"/>
          <p:nvPr/>
        </p:nvSpPr>
        <p:spPr>
          <a:xfrm>
            <a:off x="1542288" y="2473689"/>
            <a:ext cx="9107423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sz="3600" b="1" dirty="0"/>
          </a:p>
          <a:p>
            <a:pPr algn="ctr"/>
            <a:r>
              <a:rPr lang="en-US" sz="3600" b="1" dirty="0"/>
              <a:t>¡</a:t>
            </a:r>
            <a:r>
              <a:rPr lang="en-US" sz="3600" b="1" dirty="0" err="1"/>
              <a:t>Muchas</a:t>
            </a:r>
            <a:r>
              <a:rPr lang="en-US" sz="3600" b="1" dirty="0"/>
              <a:t> gracias!</a:t>
            </a:r>
          </a:p>
          <a:p>
            <a:pPr algn="ctr"/>
            <a:endParaRPr lang="en-US" sz="3600" b="1" dirty="0"/>
          </a:p>
          <a:p>
            <a:pPr algn="ctr"/>
            <a:endParaRPr lang="en-US" sz="3600" b="1" dirty="0"/>
          </a:p>
          <a:p>
            <a:pPr algn="ctr"/>
            <a:r>
              <a:rPr lang="en-US" sz="3600" b="1" dirty="0">
                <a:hlinkClick r:id="rId2"/>
              </a:rPr>
              <a:t>mbarbero@salud.unicen.edu.ar</a:t>
            </a:r>
            <a:endParaRPr lang="en-US" sz="3600" b="1" dirty="0"/>
          </a:p>
          <a:p>
            <a:endParaRPr lang="en-US" sz="28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046017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1A68A-9E45-80DB-4440-2843E2306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9814D6-151B-DCE2-FAE1-825B0E88D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15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3933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4FDC57-5267-5844-6BF1-5138013B7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2</a:t>
            </a:fld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4ECCBB2-4098-3004-DF79-C74AC728B7D9}"/>
              </a:ext>
            </a:extLst>
          </p:cNvPr>
          <p:cNvSpPr txBox="1"/>
          <p:nvPr/>
        </p:nvSpPr>
        <p:spPr>
          <a:xfrm>
            <a:off x="1638605" y="2415167"/>
            <a:ext cx="9107423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b="1" dirty="0" err="1"/>
              <a:t>Introducción</a:t>
            </a:r>
            <a:endParaRPr lang="en-US" sz="28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El </a:t>
            </a:r>
            <a:r>
              <a:rPr lang="en-US" sz="2800" dirty="0" err="1">
                <a:effectLst/>
              </a:rPr>
              <a:t>ambiente</a:t>
            </a:r>
            <a:r>
              <a:rPr lang="en-US" sz="2800" dirty="0">
                <a:effectLst/>
              </a:rPr>
              <a:t> de </a:t>
            </a:r>
            <a:r>
              <a:rPr lang="en-US" sz="2800" dirty="0" err="1">
                <a:effectLst/>
              </a:rPr>
              <a:t>aprendizaje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influye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en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identidad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profesional</a:t>
            </a:r>
            <a:r>
              <a:rPr lang="en-US" sz="2800" dirty="0">
                <a:effectLst/>
              </a:rPr>
              <a:t> y </a:t>
            </a:r>
            <a:r>
              <a:rPr lang="en-US" sz="2800" dirty="0" err="1">
                <a:effectLst/>
              </a:rPr>
              <a:t>bienestar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estudiantil</a:t>
            </a:r>
            <a:r>
              <a:rPr lang="en-US" sz="2800" dirty="0">
                <a:effectLst/>
              </a:rPr>
              <a:t>.</a:t>
            </a:r>
            <a:endParaRPr lang="en-US" sz="28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</a:rPr>
              <a:t>Medicina y </a:t>
            </a:r>
            <a:r>
              <a:rPr lang="en-US" sz="2800" dirty="0" err="1">
                <a:effectLst/>
              </a:rPr>
              <a:t>enfermería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requieren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integrar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competencias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técnicas</a:t>
            </a:r>
            <a:r>
              <a:rPr lang="en-US" sz="2800" dirty="0">
                <a:effectLst/>
              </a:rPr>
              <a:t> y </a:t>
            </a:r>
            <a:r>
              <a:rPr lang="en-US" sz="2800" dirty="0" err="1">
                <a:effectLst/>
              </a:rPr>
              <a:t>cultura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humanística</a:t>
            </a:r>
            <a:r>
              <a:rPr lang="en-US" sz="2800" dirty="0">
                <a:effectLst/>
              </a:rPr>
              <a:t>.</a:t>
            </a:r>
            <a:endParaRPr lang="en-US" sz="28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 err="1">
                <a:effectLst/>
              </a:rPr>
              <a:t>Evaluar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percepciones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estudiantiles</a:t>
            </a:r>
            <a:r>
              <a:rPr lang="en-US" sz="2800" dirty="0">
                <a:effectLst/>
              </a:rPr>
              <a:t> es clave para </a:t>
            </a:r>
            <a:r>
              <a:rPr lang="en-US" sz="2800" dirty="0" err="1">
                <a:effectLst/>
              </a:rPr>
              <a:t>mejorar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calidad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educativa</a:t>
            </a:r>
            <a:r>
              <a:rPr lang="en-US" sz="2800" dirty="0">
                <a:effectLst/>
              </a:rPr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71922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DEC32-CE90-57B7-96A2-06AA0E6BA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37C7BA-38D0-D972-7FCC-95DE23056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3</a:t>
            </a:fld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89B2690-3D40-8134-FED5-83CB07D2518A}"/>
              </a:ext>
            </a:extLst>
          </p:cNvPr>
          <p:cNvSpPr txBox="1"/>
          <p:nvPr/>
        </p:nvSpPr>
        <p:spPr>
          <a:xfrm>
            <a:off x="1638605" y="2415167"/>
            <a:ext cx="910742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/>
              <a:t>Objetivos</a:t>
            </a:r>
            <a:endParaRPr lang="en-US" sz="2800" b="1" dirty="0"/>
          </a:p>
          <a:p>
            <a:pPr lvl="0"/>
            <a:r>
              <a:rPr lang="en-US" sz="2800" b="1" dirty="0"/>
              <a:t>General:</a:t>
            </a:r>
            <a:r>
              <a:rPr lang="en-US" sz="2800" dirty="0"/>
              <a:t> </a:t>
            </a:r>
            <a:r>
              <a:rPr lang="en-US" sz="2800" dirty="0" err="1"/>
              <a:t>caracterizar</a:t>
            </a:r>
            <a:r>
              <a:rPr lang="en-US" sz="2800" dirty="0"/>
              <a:t> </a:t>
            </a:r>
            <a:r>
              <a:rPr lang="en-US" sz="2800" dirty="0" err="1"/>
              <a:t>percepciones</a:t>
            </a:r>
            <a:r>
              <a:rPr lang="en-US" sz="2800" dirty="0"/>
              <a:t> </a:t>
            </a:r>
            <a:r>
              <a:rPr lang="en-US" sz="2800" dirty="0" err="1"/>
              <a:t>sobre</a:t>
            </a:r>
            <a:r>
              <a:rPr lang="en-US" sz="2800" dirty="0"/>
              <a:t> el </a:t>
            </a:r>
            <a:r>
              <a:rPr lang="en-US" sz="2800" dirty="0" err="1"/>
              <a:t>ambiente</a:t>
            </a:r>
            <a:r>
              <a:rPr lang="en-US" sz="2800" dirty="0"/>
              <a:t> de </a:t>
            </a:r>
            <a:r>
              <a:rPr lang="en-US" sz="2800" dirty="0" err="1"/>
              <a:t>aprendizaje</a:t>
            </a:r>
            <a:r>
              <a:rPr lang="en-US" sz="2800" dirty="0"/>
              <a:t>.</a:t>
            </a:r>
          </a:p>
          <a:p>
            <a:pPr lvl="0"/>
            <a:r>
              <a:rPr lang="en-US" sz="2800" b="1" dirty="0" err="1"/>
              <a:t>Específicos</a:t>
            </a:r>
            <a:r>
              <a:rPr lang="en-US" sz="2800" b="1" dirty="0"/>
              <a:t>:</a:t>
            </a:r>
            <a:endParaRPr lang="en-US" sz="2800" dirty="0"/>
          </a:p>
          <a:p>
            <a:pPr lvl="1"/>
            <a:r>
              <a:rPr lang="en-US" sz="2800" dirty="0" err="1"/>
              <a:t>Perfil</a:t>
            </a:r>
            <a:r>
              <a:rPr lang="en-US" sz="2800" dirty="0"/>
              <a:t> </a:t>
            </a:r>
            <a:r>
              <a:rPr lang="en-US" sz="2800" dirty="0" err="1"/>
              <a:t>sociodemográfico</a:t>
            </a:r>
            <a:r>
              <a:rPr lang="en-US" sz="2800" dirty="0"/>
              <a:t>.</a:t>
            </a:r>
          </a:p>
          <a:p>
            <a:pPr lvl="1"/>
            <a:r>
              <a:rPr lang="en-US" sz="2800" dirty="0" err="1"/>
              <a:t>Percepciones</a:t>
            </a:r>
            <a:r>
              <a:rPr lang="en-US" sz="2800" dirty="0"/>
              <a:t> </a:t>
            </a:r>
            <a:r>
              <a:rPr lang="en-US" sz="2800" dirty="0" err="1"/>
              <a:t>estudiantiles</a:t>
            </a:r>
            <a:r>
              <a:rPr lang="en-US" sz="2800" dirty="0"/>
              <a:t> (DREEM y JHLES).</a:t>
            </a:r>
          </a:p>
          <a:p>
            <a:pPr lvl="1"/>
            <a:r>
              <a:rPr lang="en-US" sz="2800" dirty="0" err="1"/>
              <a:t>Comparación</a:t>
            </a:r>
            <a:r>
              <a:rPr lang="en-US" sz="2800" dirty="0"/>
              <a:t> </a:t>
            </a:r>
            <a:r>
              <a:rPr lang="en-US" sz="2800" dirty="0" err="1"/>
              <a:t>por</a:t>
            </a:r>
            <a:r>
              <a:rPr lang="en-US" sz="2800" dirty="0"/>
              <a:t> </a:t>
            </a:r>
            <a:r>
              <a:rPr lang="en-US" sz="2800" dirty="0" err="1"/>
              <a:t>etapas</a:t>
            </a:r>
            <a:r>
              <a:rPr lang="en-US" sz="2800" dirty="0"/>
              <a:t> </a:t>
            </a:r>
            <a:r>
              <a:rPr lang="en-US" sz="2800" dirty="0" err="1"/>
              <a:t>académicas</a:t>
            </a:r>
            <a:r>
              <a:rPr lang="en-US" sz="2800" dirty="0"/>
              <a:t>.</a:t>
            </a:r>
          </a:p>
          <a:p>
            <a:pPr lvl="1"/>
            <a:r>
              <a:rPr lang="en-US" sz="2800" dirty="0" err="1"/>
              <a:t>Factores</a:t>
            </a:r>
            <a:r>
              <a:rPr lang="en-US" sz="2800" dirty="0"/>
              <a:t> </a:t>
            </a:r>
            <a:r>
              <a:rPr lang="en-US" sz="2800" dirty="0" err="1"/>
              <a:t>externos</a:t>
            </a:r>
            <a:r>
              <a:rPr lang="en-US" sz="2800" dirty="0"/>
              <a:t> </a:t>
            </a:r>
            <a:r>
              <a:rPr lang="en-US" sz="2800" dirty="0" err="1"/>
              <a:t>asociados</a:t>
            </a:r>
            <a:r>
              <a:rPr lang="en-US" sz="2800" dirty="0"/>
              <a:t>.</a:t>
            </a:r>
          </a:p>
          <a:p>
            <a:pPr lvl="1"/>
            <a:r>
              <a:rPr lang="en-US" sz="2800" dirty="0" err="1"/>
              <a:t>Indicadores</a:t>
            </a:r>
            <a:r>
              <a:rPr lang="en-US" sz="2800" dirty="0"/>
              <a:t> de </a:t>
            </a:r>
            <a:r>
              <a:rPr lang="en-US" sz="2800" dirty="0" err="1"/>
              <a:t>relevancia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2806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1073C-B224-A88C-58F6-826CDB0FE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ACECDC-1EB7-B66F-B9C8-2E7786F94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4</a:t>
            </a:fld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11D36BB-D115-D6D2-9F72-C692EAC4A7C8}"/>
              </a:ext>
            </a:extLst>
          </p:cNvPr>
          <p:cNvSpPr txBox="1"/>
          <p:nvPr/>
        </p:nvSpPr>
        <p:spPr>
          <a:xfrm>
            <a:off x="1542288" y="2473689"/>
            <a:ext cx="9107423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/>
              <a:t>Metodología</a:t>
            </a:r>
            <a:endParaRPr lang="en-US" sz="2800" b="1" dirty="0"/>
          </a:p>
          <a:p>
            <a:pPr lvl="0"/>
            <a:r>
              <a:rPr lang="en-US" sz="2800" dirty="0" err="1"/>
              <a:t>Diseño</a:t>
            </a:r>
            <a:r>
              <a:rPr lang="en-US" sz="2800" dirty="0"/>
              <a:t>: </a:t>
            </a:r>
            <a:r>
              <a:rPr lang="en-US" sz="2800" dirty="0" err="1"/>
              <a:t>cuantitativo</a:t>
            </a:r>
            <a:r>
              <a:rPr lang="en-US" sz="2800" dirty="0"/>
              <a:t>, </a:t>
            </a:r>
            <a:r>
              <a:rPr lang="en-US" sz="2800" dirty="0" err="1"/>
              <a:t>descriptivo</a:t>
            </a:r>
            <a:r>
              <a:rPr lang="en-US" sz="2800" dirty="0"/>
              <a:t>, transversal.</a:t>
            </a:r>
          </a:p>
          <a:p>
            <a:pPr lvl="0"/>
            <a:r>
              <a:rPr lang="en-US" sz="2800" dirty="0" err="1"/>
              <a:t>Instrumentos</a:t>
            </a:r>
            <a:r>
              <a:rPr lang="en-US" sz="2800" dirty="0"/>
              <a:t>:</a:t>
            </a:r>
          </a:p>
          <a:p>
            <a:pPr lvl="1"/>
            <a:r>
              <a:rPr lang="en-US" sz="2800" b="1" dirty="0"/>
              <a:t>DREEM</a:t>
            </a:r>
            <a:r>
              <a:rPr lang="en-US" sz="2800" dirty="0"/>
              <a:t> (50 </a:t>
            </a:r>
            <a:r>
              <a:rPr lang="en-US" sz="2800" dirty="0" err="1"/>
              <a:t>ítems</a:t>
            </a:r>
            <a:r>
              <a:rPr lang="en-US" sz="2800" dirty="0"/>
              <a:t>, 5 </a:t>
            </a:r>
            <a:r>
              <a:rPr lang="en-US" sz="2800" dirty="0" err="1"/>
              <a:t>dominios</a:t>
            </a:r>
            <a:r>
              <a:rPr lang="en-US" sz="2800" dirty="0"/>
              <a:t>).</a:t>
            </a:r>
          </a:p>
          <a:p>
            <a:pPr lvl="1"/>
            <a:r>
              <a:rPr lang="en-US" sz="2800" b="1" dirty="0"/>
              <a:t>JHLES</a:t>
            </a:r>
            <a:r>
              <a:rPr lang="en-US" sz="2800" dirty="0"/>
              <a:t> (28 </a:t>
            </a:r>
            <a:r>
              <a:rPr lang="en-US" sz="2800" dirty="0" err="1"/>
              <a:t>ítems</a:t>
            </a:r>
            <a:r>
              <a:rPr lang="en-US" sz="2800" dirty="0"/>
              <a:t>, 7 </a:t>
            </a:r>
            <a:r>
              <a:rPr lang="en-US" sz="2800" dirty="0" err="1"/>
              <a:t>dominios</a:t>
            </a:r>
            <a:r>
              <a:rPr lang="en-US" sz="2800" dirty="0"/>
              <a:t>).</a:t>
            </a:r>
          </a:p>
          <a:p>
            <a:pPr lvl="0"/>
            <a:r>
              <a:rPr lang="en-US" sz="2800" dirty="0"/>
              <a:t>Población: </a:t>
            </a:r>
            <a:r>
              <a:rPr lang="en-US" sz="2800" dirty="0" err="1"/>
              <a:t>estudiantes</a:t>
            </a:r>
            <a:r>
              <a:rPr lang="en-US" sz="2800" dirty="0"/>
              <a:t> de Medicina y </a:t>
            </a:r>
            <a:r>
              <a:rPr lang="en-US" sz="2800" dirty="0" err="1"/>
              <a:t>Enfermería</a:t>
            </a:r>
            <a:r>
              <a:rPr lang="en-US" sz="2800" dirty="0"/>
              <a:t>.</a:t>
            </a:r>
          </a:p>
          <a:p>
            <a:pPr lvl="0"/>
            <a:r>
              <a:rPr lang="en-US" sz="2800" dirty="0" err="1"/>
              <a:t>Análisis</a:t>
            </a:r>
            <a:r>
              <a:rPr lang="en-US" sz="2800" dirty="0"/>
              <a:t>: </a:t>
            </a:r>
            <a:r>
              <a:rPr lang="en-US" sz="2800" dirty="0" err="1"/>
              <a:t>porcentajes</a:t>
            </a:r>
            <a:r>
              <a:rPr lang="en-US" sz="2800" dirty="0"/>
              <a:t>, </a:t>
            </a:r>
            <a:r>
              <a:rPr lang="en-US" sz="2800" dirty="0" err="1"/>
              <a:t>medidas</a:t>
            </a:r>
            <a:r>
              <a:rPr lang="en-US" sz="2800" dirty="0"/>
              <a:t> de </a:t>
            </a:r>
            <a:r>
              <a:rPr lang="en-US" sz="2800" dirty="0" err="1"/>
              <a:t>tendencia</a:t>
            </a:r>
            <a:r>
              <a:rPr lang="en-US" sz="2800" dirty="0"/>
              <a:t>, </a:t>
            </a:r>
            <a:r>
              <a:rPr lang="en-US" sz="2800" dirty="0" err="1"/>
              <a:t>pruebas</a:t>
            </a:r>
            <a:r>
              <a:rPr lang="en-US" sz="2800" dirty="0"/>
              <a:t> </a:t>
            </a:r>
            <a:r>
              <a:rPr lang="en-US" sz="2800" dirty="0" err="1"/>
              <a:t>estadísticas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1091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31DB2D34-B6C2-A100-A868-BCB58D227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5</a:t>
            </a:fld>
            <a:endParaRPr lang="es-AR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6D0BCBF-1FEE-AFA3-B68A-46C52CD4AF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44" y="2059619"/>
            <a:ext cx="7197572" cy="4798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192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1D1D0-7291-8BAD-422A-74CA7A469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241933-D56B-52A3-4FB2-47A738C54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6</a:t>
            </a:fld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4542F1D-97DA-AA3C-EEF7-117AE9E84E99}"/>
              </a:ext>
            </a:extLst>
          </p:cNvPr>
          <p:cNvSpPr txBox="1"/>
          <p:nvPr/>
        </p:nvSpPr>
        <p:spPr>
          <a:xfrm>
            <a:off x="1052169" y="2115244"/>
            <a:ext cx="910742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Dominios del DREEM (Dundee Ready Education Environment Measure)</a:t>
            </a:r>
          </a:p>
          <a:p>
            <a:pPr lvl="0"/>
            <a:r>
              <a:rPr lang="en-US" b="1" dirty="0" err="1"/>
              <a:t>Percepción</a:t>
            </a:r>
            <a:r>
              <a:rPr lang="en-US" b="1" dirty="0"/>
              <a:t> de la </a:t>
            </a:r>
            <a:r>
              <a:rPr lang="en-US" b="1" dirty="0" err="1"/>
              <a:t>enseñanza</a:t>
            </a:r>
            <a:endParaRPr lang="en-US" dirty="0"/>
          </a:p>
          <a:p>
            <a:pPr lvl="1"/>
            <a:r>
              <a:rPr lang="en-US" dirty="0" err="1"/>
              <a:t>Cómo</a:t>
            </a:r>
            <a:r>
              <a:rPr lang="en-US" dirty="0"/>
              <a:t>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estudiantes</a:t>
            </a:r>
            <a:r>
              <a:rPr lang="en-US" dirty="0"/>
              <a:t> </a:t>
            </a:r>
            <a:r>
              <a:rPr lang="en-US" dirty="0" err="1"/>
              <a:t>valoran</a:t>
            </a:r>
            <a:r>
              <a:rPr lang="en-US" dirty="0"/>
              <a:t> la </a:t>
            </a:r>
            <a:r>
              <a:rPr lang="en-US" dirty="0" err="1"/>
              <a:t>calidad</a:t>
            </a:r>
            <a:r>
              <a:rPr lang="en-US" dirty="0"/>
              <a:t> y </a:t>
            </a:r>
            <a:r>
              <a:rPr lang="en-US" dirty="0" err="1"/>
              <a:t>claridad</a:t>
            </a:r>
            <a:r>
              <a:rPr lang="en-US" dirty="0"/>
              <a:t> de la </a:t>
            </a:r>
            <a:r>
              <a:rPr lang="en-US" dirty="0" err="1"/>
              <a:t>enseñanza</a:t>
            </a:r>
            <a:r>
              <a:rPr lang="en-US" dirty="0"/>
              <a:t> </a:t>
            </a:r>
            <a:r>
              <a:rPr lang="en-US" dirty="0" err="1"/>
              <a:t>recibida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Ejemplo</a:t>
            </a:r>
            <a:r>
              <a:rPr lang="en-US" dirty="0"/>
              <a:t>: </a:t>
            </a:r>
            <a:r>
              <a:rPr lang="en-US" dirty="0" err="1"/>
              <a:t>si</a:t>
            </a:r>
            <a:r>
              <a:rPr lang="en-US" dirty="0"/>
              <a:t> las </a:t>
            </a:r>
            <a:r>
              <a:rPr lang="en-US" dirty="0" err="1"/>
              <a:t>clases</a:t>
            </a:r>
            <a:r>
              <a:rPr lang="en-US" dirty="0"/>
              <a:t> son </a:t>
            </a:r>
            <a:r>
              <a:rPr lang="en-US" dirty="0" err="1"/>
              <a:t>estimulantes</a:t>
            </a:r>
            <a:r>
              <a:rPr lang="en-US" dirty="0"/>
              <a:t> y bien </a:t>
            </a:r>
            <a:r>
              <a:rPr lang="en-US" dirty="0" err="1"/>
              <a:t>organizadas</a:t>
            </a:r>
            <a:r>
              <a:rPr lang="en-US" dirty="0"/>
              <a:t>.</a:t>
            </a:r>
          </a:p>
          <a:p>
            <a:pPr lvl="0"/>
            <a:r>
              <a:rPr lang="en-US" b="1" dirty="0" err="1"/>
              <a:t>Percepción</a:t>
            </a:r>
            <a:r>
              <a:rPr lang="en-US" b="1" dirty="0"/>
              <a:t> </a:t>
            </a:r>
            <a:r>
              <a:rPr lang="en-US" b="1" dirty="0" err="1"/>
              <a:t>acerca</a:t>
            </a:r>
            <a:r>
              <a:rPr lang="en-US" b="1" dirty="0"/>
              <a:t> de </a:t>
            </a:r>
            <a:r>
              <a:rPr lang="en-US" b="1" dirty="0" err="1"/>
              <a:t>los</a:t>
            </a:r>
            <a:r>
              <a:rPr lang="en-US" b="1" dirty="0"/>
              <a:t> </a:t>
            </a:r>
            <a:r>
              <a:rPr lang="en-US" b="1" dirty="0" err="1"/>
              <a:t>profesores</a:t>
            </a:r>
            <a:endParaRPr lang="en-US" dirty="0"/>
          </a:p>
          <a:p>
            <a:pPr lvl="1"/>
            <a:r>
              <a:rPr lang="en-US" dirty="0" err="1"/>
              <a:t>Actitudes</a:t>
            </a:r>
            <a:r>
              <a:rPr lang="en-US" dirty="0"/>
              <a:t> y </a:t>
            </a:r>
            <a:r>
              <a:rPr lang="en-US" dirty="0" err="1"/>
              <a:t>comportamientos</a:t>
            </a:r>
            <a:r>
              <a:rPr lang="en-US" dirty="0"/>
              <a:t> del </a:t>
            </a:r>
            <a:r>
              <a:rPr lang="en-US" dirty="0" err="1"/>
              <a:t>cuerpo</a:t>
            </a:r>
            <a:r>
              <a:rPr lang="en-US" dirty="0"/>
              <a:t> </a:t>
            </a:r>
            <a:r>
              <a:rPr lang="en-US" dirty="0" err="1"/>
              <a:t>docente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Incluye</a:t>
            </a:r>
            <a:r>
              <a:rPr lang="en-US" dirty="0"/>
              <a:t> </a:t>
            </a:r>
            <a:r>
              <a:rPr lang="en-US" dirty="0" err="1"/>
              <a:t>respeto</a:t>
            </a:r>
            <a:r>
              <a:rPr lang="en-US" dirty="0"/>
              <a:t>, </a:t>
            </a:r>
            <a:r>
              <a:rPr lang="en-US" dirty="0" err="1"/>
              <a:t>accesibilidad</a:t>
            </a:r>
            <a:r>
              <a:rPr lang="en-US" dirty="0"/>
              <a:t> y </a:t>
            </a:r>
            <a:r>
              <a:rPr lang="en-US" dirty="0" err="1"/>
              <a:t>estilo</a:t>
            </a:r>
            <a:r>
              <a:rPr lang="en-US" dirty="0"/>
              <a:t> </a:t>
            </a:r>
            <a:r>
              <a:rPr lang="en-US" dirty="0" err="1"/>
              <a:t>pedagógico</a:t>
            </a:r>
            <a:r>
              <a:rPr lang="en-US" dirty="0"/>
              <a:t>.</a:t>
            </a:r>
          </a:p>
          <a:p>
            <a:pPr lvl="0"/>
            <a:r>
              <a:rPr lang="en-US" b="1" dirty="0" err="1"/>
              <a:t>Autopercepción</a:t>
            </a:r>
            <a:r>
              <a:rPr lang="en-US" b="1" dirty="0"/>
              <a:t> </a:t>
            </a:r>
            <a:r>
              <a:rPr lang="en-US" b="1" dirty="0" err="1"/>
              <a:t>académica</a:t>
            </a:r>
            <a:endParaRPr lang="en-US" dirty="0"/>
          </a:p>
          <a:p>
            <a:pPr lvl="1"/>
            <a:r>
              <a:rPr lang="en-US" dirty="0"/>
              <a:t>Confianza del </a:t>
            </a:r>
            <a:r>
              <a:rPr lang="en-US" dirty="0" err="1"/>
              <a:t>estudiante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propio</a:t>
            </a:r>
            <a:r>
              <a:rPr lang="en-US" dirty="0"/>
              <a:t> </a:t>
            </a:r>
            <a:r>
              <a:rPr lang="en-US" dirty="0" err="1"/>
              <a:t>aprendizaje</a:t>
            </a:r>
            <a:r>
              <a:rPr lang="en-US" dirty="0"/>
              <a:t> y </a:t>
            </a:r>
            <a:r>
              <a:rPr lang="en-US" dirty="0" err="1"/>
              <a:t>rendimiento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Refleja</a:t>
            </a:r>
            <a:r>
              <a:rPr lang="en-US" dirty="0"/>
              <a:t> </a:t>
            </a:r>
            <a:r>
              <a:rPr lang="en-US" dirty="0" err="1"/>
              <a:t>motivación</a:t>
            </a:r>
            <a:r>
              <a:rPr lang="en-US" dirty="0"/>
              <a:t> y </a:t>
            </a:r>
            <a:r>
              <a:rPr lang="en-US" dirty="0" err="1"/>
              <a:t>seguridad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alcanzar</a:t>
            </a:r>
            <a:r>
              <a:rPr lang="en-US" dirty="0"/>
              <a:t> </a:t>
            </a:r>
            <a:r>
              <a:rPr lang="en-US" dirty="0" err="1"/>
              <a:t>objetivos</a:t>
            </a:r>
            <a:r>
              <a:rPr lang="en-US" dirty="0"/>
              <a:t>.</a:t>
            </a:r>
          </a:p>
          <a:p>
            <a:pPr lvl="0"/>
            <a:r>
              <a:rPr lang="en-US" b="1" dirty="0" err="1"/>
              <a:t>Percepción</a:t>
            </a:r>
            <a:r>
              <a:rPr lang="en-US" b="1" dirty="0"/>
              <a:t> de la </a:t>
            </a:r>
            <a:r>
              <a:rPr lang="en-US" b="1" dirty="0" err="1"/>
              <a:t>atmósfera</a:t>
            </a:r>
            <a:r>
              <a:rPr lang="en-US" b="1" dirty="0"/>
              <a:t> </a:t>
            </a:r>
            <a:r>
              <a:rPr lang="en-US" b="1" dirty="0" err="1"/>
              <a:t>educativa</a:t>
            </a:r>
            <a:endParaRPr lang="en-US" dirty="0"/>
          </a:p>
          <a:p>
            <a:pPr lvl="1"/>
            <a:r>
              <a:rPr lang="en-US" dirty="0" err="1"/>
              <a:t>Clima</a:t>
            </a:r>
            <a:r>
              <a:rPr lang="en-US" dirty="0"/>
              <a:t> general de la </a:t>
            </a:r>
            <a:r>
              <a:rPr lang="en-US" dirty="0" err="1"/>
              <a:t>institución</a:t>
            </a:r>
            <a:r>
              <a:rPr lang="en-US" dirty="0"/>
              <a:t>: </a:t>
            </a:r>
            <a:r>
              <a:rPr lang="en-US" dirty="0" err="1"/>
              <a:t>seguridad</a:t>
            </a:r>
            <a:r>
              <a:rPr lang="en-US" dirty="0"/>
              <a:t>, </a:t>
            </a:r>
            <a:r>
              <a:rPr lang="en-US" dirty="0" err="1"/>
              <a:t>apoyo</a:t>
            </a:r>
            <a:r>
              <a:rPr lang="en-US" dirty="0"/>
              <a:t>, </a:t>
            </a:r>
            <a:r>
              <a:rPr lang="en-US" dirty="0" err="1"/>
              <a:t>nivel</a:t>
            </a:r>
            <a:r>
              <a:rPr lang="en-US" dirty="0"/>
              <a:t> de </a:t>
            </a:r>
            <a:r>
              <a:rPr lang="en-US" dirty="0" err="1"/>
              <a:t>estrés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Considera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el </a:t>
            </a:r>
            <a:r>
              <a:rPr lang="en-US" dirty="0" err="1"/>
              <a:t>entorno</a:t>
            </a:r>
            <a:r>
              <a:rPr lang="en-US" dirty="0"/>
              <a:t> es </a:t>
            </a:r>
            <a:r>
              <a:rPr lang="en-US" dirty="0" err="1"/>
              <a:t>colaborativo</a:t>
            </a:r>
            <a:r>
              <a:rPr lang="en-US" dirty="0"/>
              <a:t> o </a:t>
            </a:r>
            <a:r>
              <a:rPr lang="en-US" dirty="0" err="1"/>
              <a:t>competitivo</a:t>
            </a:r>
            <a:r>
              <a:rPr lang="en-US" dirty="0"/>
              <a:t>.</a:t>
            </a:r>
          </a:p>
          <a:p>
            <a:pPr lvl="0"/>
            <a:r>
              <a:rPr lang="en-US" b="1" dirty="0" err="1"/>
              <a:t>Autopercepción</a:t>
            </a:r>
            <a:r>
              <a:rPr lang="en-US" b="1" dirty="0"/>
              <a:t> social</a:t>
            </a:r>
            <a:endParaRPr lang="en-US" dirty="0"/>
          </a:p>
          <a:p>
            <a:pPr lvl="1"/>
            <a:r>
              <a:rPr lang="en-US" dirty="0" err="1"/>
              <a:t>Bienestar</a:t>
            </a:r>
            <a:r>
              <a:rPr lang="en-US" dirty="0"/>
              <a:t> personal y </a:t>
            </a:r>
            <a:r>
              <a:rPr lang="en-US" dirty="0" err="1"/>
              <a:t>relaciones</a:t>
            </a:r>
            <a:r>
              <a:rPr lang="en-US" dirty="0"/>
              <a:t> con pares.</a:t>
            </a:r>
          </a:p>
          <a:p>
            <a:pPr lvl="1"/>
            <a:r>
              <a:rPr lang="en-US" dirty="0" err="1"/>
              <a:t>Incluye</a:t>
            </a:r>
            <a:r>
              <a:rPr lang="en-US" dirty="0"/>
              <a:t> </a:t>
            </a:r>
            <a:r>
              <a:rPr lang="en-US" dirty="0" err="1"/>
              <a:t>integración</a:t>
            </a:r>
            <a:r>
              <a:rPr lang="en-US" dirty="0"/>
              <a:t>, </a:t>
            </a:r>
            <a:r>
              <a:rPr lang="en-US" dirty="0" err="1"/>
              <a:t>apoyo</a:t>
            </a:r>
            <a:r>
              <a:rPr lang="en-US" dirty="0"/>
              <a:t> social y </a:t>
            </a:r>
            <a:r>
              <a:rPr lang="en-US" dirty="0" err="1"/>
              <a:t>vida</a:t>
            </a:r>
            <a:r>
              <a:rPr lang="en-US" dirty="0"/>
              <a:t> </a:t>
            </a:r>
            <a:r>
              <a:rPr lang="en-US" dirty="0" err="1"/>
              <a:t>universitaria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22034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804EF-904A-3E96-BE5E-4C203FD44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E8AEF6-E544-E7E2-80F8-227960A36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7</a:t>
            </a:fld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52D4EDB-2CC8-D5AA-B424-42458484B4D5}"/>
              </a:ext>
            </a:extLst>
          </p:cNvPr>
          <p:cNvSpPr txBox="1"/>
          <p:nvPr/>
        </p:nvSpPr>
        <p:spPr>
          <a:xfrm>
            <a:off x="1052169" y="2115244"/>
            <a:ext cx="9107423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Dominios del JHLES (Johns Hopkins Learning Environment Scale)</a:t>
            </a:r>
          </a:p>
          <a:p>
            <a:pPr lvl="0"/>
            <a:r>
              <a:rPr lang="en-US" b="1" dirty="0"/>
              <a:t>Comunidad de pares</a:t>
            </a:r>
            <a:endParaRPr lang="en-US" dirty="0"/>
          </a:p>
          <a:p>
            <a:pPr lvl="1"/>
            <a:r>
              <a:rPr lang="en-US" dirty="0" err="1"/>
              <a:t>Sentido</a:t>
            </a:r>
            <a:r>
              <a:rPr lang="en-US" dirty="0"/>
              <a:t> de </a:t>
            </a:r>
            <a:r>
              <a:rPr lang="en-US" dirty="0" err="1"/>
              <a:t>pertenencia</a:t>
            </a:r>
            <a:r>
              <a:rPr lang="en-US" dirty="0"/>
              <a:t> y </a:t>
            </a:r>
            <a:r>
              <a:rPr lang="en-US" dirty="0" err="1"/>
              <a:t>cohesión</a:t>
            </a:r>
            <a:r>
              <a:rPr lang="en-US" dirty="0"/>
              <a:t> entre </a:t>
            </a:r>
            <a:r>
              <a:rPr lang="en-US" dirty="0" err="1"/>
              <a:t>estudiantes</a:t>
            </a:r>
            <a:r>
              <a:rPr lang="en-US" dirty="0"/>
              <a:t>.</a:t>
            </a:r>
          </a:p>
          <a:p>
            <a:pPr lvl="0"/>
            <a:r>
              <a:rPr lang="en-US" b="1" dirty="0" err="1"/>
              <a:t>Relaciones</a:t>
            </a:r>
            <a:r>
              <a:rPr lang="en-US" b="1" dirty="0"/>
              <a:t> con el </a:t>
            </a:r>
            <a:r>
              <a:rPr lang="en-US" b="1" dirty="0" err="1"/>
              <a:t>profesorado</a:t>
            </a:r>
            <a:endParaRPr lang="en-US" dirty="0"/>
          </a:p>
          <a:p>
            <a:pPr lvl="1"/>
            <a:r>
              <a:rPr lang="en-US" dirty="0"/>
              <a:t>Calidad del </a:t>
            </a:r>
            <a:r>
              <a:rPr lang="en-US" dirty="0" err="1"/>
              <a:t>vínculo</a:t>
            </a:r>
            <a:r>
              <a:rPr lang="en-US" dirty="0"/>
              <a:t> con </a:t>
            </a:r>
            <a:r>
              <a:rPr lang="en-US" dirty="0" err="1"/>
              <a:t>docentes</a:t>
            </a:r>
            <a:r>
              <a:rPr lang="en-US" dirty="0"/>
              <a:t>, </a:t>
            </a:r>
            <a:r>
              <a:rPr lang="en-US" dirty="0" err="1"/>
              <a:t>apoyo</a:t>
            </a:r>
            <a:r>
              <a:rPr lang="en-US" dirty="0"/>
              <a:t> y </a:t>
            </a:r>
            <a:r>
              <a:rPr lang="en-US" dirty="0" err="1"/>
              <a:t>mentoría</a:t>
            </a:r>
            <a:r>
              <a:rPr lang="en-US" dirty="0"/>
              <a:t>.</a:t>
            </a:r>
          </a:p>
          <a:p>
            <a:pPr lvl="0"/>
            <a:r>
              <a:rPr lang="en-US" b="1" dirty="0" err="1"/>
              <a:t>Clima</a:t>
            </a:r>
            <a:r>
              <a:rPr lang="en-US" b="1" dirty="0"/>
              <a:t> </a:t>
            </a:r>
            <a:r>
              <a:rPr lang="en-US" b="1" dirty="0" err="1"/>
              <a:t>académico</a:t>
            </a:r>
            <a:endParaRPr lang="en-US" dirty="0"/>
          </a:p>
          <a:p>
            <a:pPr lvl="1"/>
            <a:r>
              <a:rPr lang="en-US" dirty="0" err="1"/>
              <a:t>Percepción</a:t>
            </a:r>
            <a:r>
              <a:rPr lang="en-US" dirty="0"/>
              <a:t> de </a:t>
            </a:r>
            <a:r>
              <a:rPr lang="en-US" dirty="0" err="1"/>
              <a:t>justicia</a:t>
            </a:r>
            <a:r>
              <a:rPr lang="en-US" dirty="0"/>
              <a:t>, </a:t>
            </a:r>
            <a:r>
              <a:rPr lang="en-US" dirty="0" err="1"/>
              <a:t>respeto</a:t>
            </a:r>
            <a:r>
              <a:rPr lang="en-US" dirty="0"/>
              <a:t> y </a:t>
            </a:r>
            <a:r>
              <a:rPr lang="en-US" dirty="0" err="1"/>
              <a:t>motivación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el </a:t>
            </a:r>
            <a:r>
              <a:rPr lang="en-US" dirty="0" err="1"/>
              <a:t>ámbito</a:t>
            </a:r>
            <a:r>
              <a:rPr lang="en-US" dirty="0"/>
              <a:t> </a:t>
            </a:r>
            <a:r>
              <a:rPr lang="en-US" dirty="0" err="1"/>
              <a:t>institucional</a:t>
            </a:r>
            <a:r>
              <a:rPr lang="en-US" dirty="0"/>
              <a:t>.</a:t>
            </a:r>
          </a:p>
          <a:p>
            <a:pPr lvl="0"/>
            <a:r>
              <a:rPr lang="en-US" b="1" dirty="0" err="1"/>
              <a:t>Participación</a:t>
            </a:r>
            <a:r>
              <a:rPr lang="en-US" b="1" dirty="0"/>
              <a:t> </a:t>
            </a:r>
            <a:r>
              <a:rPr lang="en-US" b="1" dirty="0" err="1"/>
              <a:t>significativa</a:t>
            </a:r>
            <a:endParaRPr lang="en-US" dirty="0"/>
          </a:p>
          <a:p>
            <a:pPr lvl="1"/>
            <a:r>
              <a:rPr lang="en-US" dirty="0" err="1"/>
              <a:t>Oportunidades</a:t>
            </a:r>
            <a:r>
              <a:rPr lang="en-US" dirty="0"/>
              <a:t> de </a:t>
            </a:r>
            <a:r>
              <a:rPr lang="en-US" dirty="0" err="1"/>
              <a:t>involucrarse</a:t>
            </a:r>
            <a:r>
              <a:rPr lang="en-US" dirty="0"/>
              <a:t> </a:t>
            </a:r>
            <a:r>
              <a:rPr lang="en-US" dirty="0" err="1"/>
              <a:t>activamente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la </a:t>
            </a:r>
            <a:r>
              <a:rPr lang="en-US" dirty="0" err="1"/>
              <a:t>formación</a:t>
            </a:r>
            <a:r>
              <a:rPr lang="en-US" dirty="0"/>
              <a:t> y </a:t>
            </a:r>
            <a:r>
              <a:rPr lang="en-US" dirty="0" err="1"/>
              <a:t>proyectos</a:t>
            </a:r>
            <a:r>
              <a:rPr lang="en-US" dirty="0"/>
              <a:t>.</a:t>
            </a:r>
          </a:p>
          <a:p>
            <a:pPr lvl="0"/>
            <a:r>
              <a:rPr lang="en-US" b="1" dirty="0" err="1"/>
              <a:t>Mentoría</a:t>
            </a:r>
            <a:endParaRPr lang="en-US" dirty="0"/>
          </a:p>
          <a:p>
            <a:pPr lvl="1"/>
            <a:r>
              <a:rPr lang="en-US" dirty="0" err="1"/>
              <a:t>Existencia</a:t>
            </a:r>
            <a:r>
              <a:rPr lang="en-US" dirty="0"/>
              <a:t> de </a:t>
            </a:r>
            <a:r>
              <a:rPr lang="en-US" dirty="0" err="1"/>
              <a:t>tutores</a:t>
            </a:r>
            <a:r>
              <a:rPr lang="en-US" dirty="0"/>
              <a:t> o </a:t>
            </a:r>
            <a:r>
              <a:rPr lang="en-US" dirty="0" err="1"/>
              <a:t>referentes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guíen</a:t>
            </a:r>
            <a:r>
              <a:rPr lang="en-US" dirty="0"/>
              <a:t> la </a:t>
            </a:r>
            <a:r>
              <a:rPr lang="en-US" dirty="0" err="1"/>
              <a:t>trayectoria</a:t>
            </a:r>
            <a:r>
              <a:rPr lang="en-US" dirty="0"/>
              <a:t> </a:t>
            </a:r>
            <a:r>
              <a:rPr lang="en-US" dirty="0" err="1"/>
              <a:t>académica</a:t>
            </a:r>
            <a:r>
              <a:rPr lang="en-US" dirty="0"/>
              <a:t>.</a:t>
            </a:r>
          </a:p>
          <a:p>
            <a:pPr lvl="0"/>
            <a:r>
              <a:rPr lang="en-US" b="1" dirty="0" err="1"/>
              <a:t>Aceptación</a:t>
            </a:r>
            <a:r>
              <a:rPr lang="en-US" b="1" dirty="0"/>
              <a:t> y </a:t>
            </a:r>
            <a:r>
              <a:rPr lang="en-US" b="1" dirty="0" err="1"/>
              <a:t>seguridad</a:t>
            </a:r>
            <a:endParaRPr lang="en-US" dirty="0"/>
          </a:p>
          <a:p>
            <a:pPr lvl="1"/>
            <a:r>
              <a:rPr lang="en-US" dirty="0" err="1"/>
              <a:t>Inclusión</a:t>
            </a:r>
            <a:r>
              <a:rPr lang="en-US" dirty="0"/>
              <a:t>, </a:t>
            </a:r>
            <a:r>
              <a:rPr lang="en-US" dirty="0" err="1"/>
              <a:t>respeto</a:t>
            </a:r>
            <a:r>
              <a:rPr lang="en-US" dirty="0"/>
              <a:t> a la </a:t>
            </a:r>
            <a:r>
              <a:rPr lang="en-US" dirty="0" err="1"/>
              <a:t>diversidad</a:t>
            </a:r>
            <a:r>
              <a:rPr lang="en-US" dirty="0"/>
              <a:t> y </a:t>
            </a:r>
            <a:r>
              <a:rPr lang="en-US" dirty="0" err="1"/>
              <a:t>ausencia</a:t>
            </a:r>
            <a:r>
              <a:rPr lang="en-US" dirty="0"/>
              <a:t> de </a:t>
            </a:r>
            <a:r>
              <a:rPr lang="en-US" dirty="0" err="1"/>
              <a:t>discriminación</a:t>
            </a:r>
            <a:r>
              <a:rPr lang="en-US" dirty="0"/>
              <a:t>.</a:t>
            </a:r>
          </a:p>
          <a:p>
            <a:pPr lvl="0"/>
            <a:r>
              <a:rPr lang="en-US" b="1" dirty="0"/>
              <a:t>Espacio </a:t>
            </a:r>
            <a:r>
              <a:rPr lang="en-US" b="1" dirty="0" err="1"/>
              <a:t>físico</a:t>
            </a:r>
            <a:endParaRPr lang="en-US" dirty="0"/>
          </a:p>
          <a:p>
            <a:pPr lvl="1"/>
            <a:r>
              <a:rPr lang="en-US" dirty="0" err="1"/>
              <a:t>Infraestructura</a:t>
            </a:r>
            <a:r>
              <a:rPr lang="en-US" dirty="0"/>
              <a:t> y </a:t>
            </a:r>
            <a:r>
              <a:rPr lang="en-US" dirty="0" err="1"/>
              <a:t>recursos</a:t>
            </a:r>
            <a:r>
              <a:rPr lang="en-US" dirty="0"/>
              <a:t> </a:t>
            </a:r>
            <a:r>
              <a:rPr lang="en-US" dirty="0" err="1"/>
              <a:t>materiales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facilitan</a:t>
            </a:r>
            <a:r>
              <a:rPr lang="en-US" dirty="0"/>
              <a:t> el </a:t>
            </a:r>
            <a:r>
              <a:rPr lang="en-US" dirty="0" err="1"/>
              <a:t>aprendizaje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8379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BDF49-3036-C8F8-FB14-B11F2E2E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9E6A00-B61A-46D7-E50D-348B6B8A8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8</a:t>
            </a:fld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4B34CF0-8632-9F74-8409-D34DBFD8C586}"/>
              </a:ext>
            </a:extLst>
          </p:cNvPr>
          <p:cNvSpPr txBox="1"/>
          <p:nvPr/>
        </p:nvSpPr>
        <p:spPr>
          <a:xfrm>
            <a:off x="1542288" y="2473689"/>
            <a:ext cx="9107423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/>
              <a:t>Perfil</a:t>
            </a:r>
            <a:r>
              <a:rPr lang="en-US" sz="2800" b="1" dirty="0"/>
              <a:t> </a:t>
            </a:r>
            <a:r>
              <a:rPr lang="en-US" sz="2800" b="1" dirty="0" err="1"/>
              <a:t>sociodemográfico</a:t>
            </a:r>
            <a:endParaRPr lang="en-US" sz="2800" b="1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/>
              <a:t>N = 188 (DREEM), N = 138 (JHLES).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Mayoría</a:t>
            </a:r>
            <a:r>
              <a:rPr lang="en-US" sz="2800" dirty="0"/>
              <a:t> Medicina (≈ 90%).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/>
              <a:t>78% </a:t>
            </a:r>
            <a:r>
              <a:rPr lang="en-US" sz="2800" dirty="0" err="1"/>
              <a:t>mujeres</a:t>
            </a:r>
            <a:r>
              <a:rPr lang="en-US" sz="2800" dirty="0"/>
              <a:t>, </a:t>
            </a:r>
            <a:r>
              <a:rPr lang="en-US" sz="2800" dirty="0" err="1"/>
              <a:t>edad</a:t>
            </a:r>
            <a:r>
              <a:rPr lang="en-US" sz="2800" dirty="0"/>
              <a:t> media 26,4 </a:t>
            </a:r>
            <a:r>
              <a:rPr lang="en-US" sz="2800" dirty="0" err="1"/>
              <a:t>años</a:t>
            </a:r>
            <a:r>
              <a:rPr lang="en-US" sz="2800" dirty="0"/>
              <a:t>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Diversidad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estructura</a:t>
            </a:r>
            <a:r>
              <a:rPr lang="en-US" sz="2800" dirty="0"/>
              <a:t> familiar y </a:t>
            </a:r>
            <a:r>
              <a:rPr lang="en-US" sz="2800" dirty="0" err="1"/>
              <a:t>nivel</a:t>
            </a:r>
            <a:r>
              <a:rPr lang="en-US" sz="2800" dirty="0"/>
              <a:t> </a:t>
            </a:r>
            <a:r>
              <a:rPr lang="en-US" sz="2800" dirty="0" err="1"/>
              <a:t>educativo</a:t>
            </a:r>
            <a:r>
              <a:rPr lang="en-US" sz="2800" dirty="0"/>
              <a:t> parental.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/>
              <a:t>48% </a:t>
            </a:r>
            <a:r>
              <a:rPr lang="en-US" sz="2800" dirty="0" err="1"/>
              <a:t>percibe</a:t>
            </a:r>
            <a:r>
              <a:rPr lang="en-US" sz="2800" dirty="0"/>
              <a:t> </a:t>
            </a:r>
            <a:r>
              <a:rPr lang="en-US" sz="2800" dirty="0" err="1"/>
              <a:t>influencia</a:t>
            </a:r>
            <a:r>
              <a:rPr lang="en-US" sz="2800" dirty="0"/>
              <a:t> del </a:t>
            </a:r>
            <a:r>
              <a:rPr lang="en-US" sz="2800" dirty="0" err="1"/>
              <a:t>edificio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su</a:t>
            </a:r>
            <a:r>
              <a:rPr lang="en-US" sz="2800" dirty="0"/>
              <a:t> </a:t>
            </a:r>
            <a:r>
              <a:rPr lang="en-US" sz="2800" dirty="0" err="1"/>
              <a:t>aprendizaje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4320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F771E-1BBB-9294-7003-74B5B5859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357707-0BB7-0AEE-120D-C8DEEB856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0B792-AD8E-4794-B164-4051574E163D}" type="slidenum">
              <a:rPr lang="es-AR" smtClean="0"/>
              <a:t>9</a:t>
            </a:fld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2F53DD3-C326-2266-9D67-37D68BA4C1BD}"/>
              </a:ext>
            </a:extLst>
          </p:cNvPr>
          <p:cNvSpPr txBox="1"/>
          <p:nvPr/>
        </p:nvSpPr>
        <p:spPr>
          <a:xfrm>
            <a:off x="1542288" y="2473689"/>
            <a:ext cx="9107423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/>
              <a:t>Percepción</a:t>
            </a:r>
            <a:r>
              <a:rPr lang="en-US" sz="2800" b="1" dirty="0"/>
              <a:t> del </a:t>
            </a:r>
            <a:r>
              <a:rPr lang="en-US" sz="2800" b="1" dirty="0" err="1"/>
              <a:t>ambiente</a:t>
            </a:r>
            <a:r>
              <a:rPr lang="en-US" sz="2800" b="1" dirty="0"/>
              <a:t> (DREEM)</a:t>
            </a:r>
          </a:p>
          <a:p>
            <a:pPr lvl="0"/>
            <a:r>
              <a:rPr lang="en-US" sz="2800" b="1" dirty="0" err="1"/>
              <a:t>Positivos</a:t>
            </a:r>
            <a:r>
              <a:rPr lang="en-US" sz="2800" b="1" dirty="0"/>
              <a:t>:</a:t>
            </a:r>
            <a:endParaRPr lang="en-US" sz="2800" dirty="0"/>
          </a:p>
          <a:p>
            <a:pPr lvl="1"/>
            <a:r>
              <a:rPr lang="en-US" sz="2800" dirty="0"/>
              <a:t>70% </a:t>
            </a:r>
            <a:r>
              <a:rPr lang="en-US" sz="2800" dirty="0" err="1"/>
              <a:t>motivados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clase</a:t>
            </a:r>
            <a:r>
              <a:rPr lang="en-US" sz="2800" dirty="0"/>
              <a:t>.</a:t>
            </a:r>
          </a:p>
          <a:p>
            <a:pPr lvl="1"/>
            <a:r>
              <a:rPr lang="en-US" sz="2800" dirty="0"/>
              <a:t>72,9% </a:t>
            </a:r>
            <a:r>
              <a:rPr lang="en-US" sz="2800" dirty="0" err="1"/>
              <a:t>claridad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objetivos</a:t>
            </a:r>
            <a:r>
              <a:rPr lang="en-US" sz="2800" dirty="0"/>
              <a:t>.</a:t>
            </a:r>
          </a:p>
          <a:p>
            <a:pPr lvl="0"/>
            <a:r>
              <a:rPr lang="en-US" sz="2800" b="1" dirty="0" err="1"/>
              <a:t>Críticos</a:t>
            </a:r>
            <a:r>
              <a:rPr lang="en-US" sz="2800" b="1" dirty="0"/>
              <a:t>:</a:t>
            </a:r>
            <a:endParaRPr lang="en-US" sz="2800" dirty="0"/>
          </a:p>
          <a:p>
            <a:pPr lvl="1"/>
            <a:r>
              <a:rPr lang="en-US" sz="2800" dirty="0"/>
              <a:t>41,5% </a:t>
            </a:r>
            <a:r>
              <a:rPr lang="en-US" sz="2800" dirty="0" err="1"/>
              <a:t>percibe</a:t>
            </a:r>
            <a:r>
              <a:rPr lang="en-US" sz="2800" dirty="0"/>
              <a:t> </a:t>
            </a:r>
            <a:r>
              <a:rPr lang="en-US" sz="2800" dirty="0" err="1"/>
              <a:t>autoritarismo</a:t>
            </a:r>
            <a:r>
              <a:rPr lang="en-US" sz="2800" dirty="0"/>
              <a:t> </a:t>
            </a:r>
            <a:r>
              <a:rPr lang="en-US" sz="2800" dirty="0" err="1"/>
              <a:t>docente</a:t>
            </a:r>
            <a:r>
              <a:rPr lang="en-US" sz="2800" dirty="0"/>
              <a:t>.</a:t>
            </a:r>
          </a:p>
          <a:p>
            <a:pPr lvl="1"/>
            <a:r>
              <a:rPr lang="en-US" sz="2800" dirty="0"/>
              <a:t>33,5% </a:t>
            </a:r>
            <a:r>
              <a:rPr lang="en-US" sz="2800" dirty="0" err="1"/>
              <a:t>reporta</a:t>
            </a:r>
            <a:r>
              <a:rPr lang="en-US" sz="2800" dirty="0"/>
              <a:t> </a:t>
            </a:r>
            <a:r>
              <a:rPr lang="en-US" sz="2800" dirty="0" err="1"/>
              <a:t>ridiculización</a:t>
            </a:r>
            <a:r>
              <a:rPr lang="en-US" sz="2800" dirty="0"/>
              <a:t>.</a:t>
            </a:r>
          </a:p>
          <a:p>
            <a:pPr lvl="1"/>
            <a:r>
              <a:rPr lang="en-US" sz="2800" dirty="0"/>
              <a:t>40,4% </a:t>
            </a:r>
            <a:r>
              <a:rPr lang="en-US" sz="2800" dirty="0" err="1"/>
              <a:t>identifica</a:t>
            </a:r>
            <a:r>
              <a:rPr lang="en-US" sz="2800" dirty="0"/>
              <a:t> </a:t>
            </a:r>
            <a:r>
              <a:rPr lang="en-US" sz="2800" dirty="0" err="1"/>
              <a:t>deshonestidad</a:t>
            </a:r>
            <a:r>
              <a:rPr lang="en-US" sz="2800" dirty="0"/>
              <a:t> </a:t>
            </a:r>
            <a:r>
              <a:rPr lang="en-US" sz="2800" dirty="0" err="1"/>
              <a:t>académica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36240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641</Words>
  <Application>Microsoft Office PowerPoint</Application>
  <PresentationFormat>Panorámica</PresentationFormat>
  <Paragraphs>117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federico</dc:creator>
  <cp:lastModifiedBy>melina barbero</cp:lastModifiedBy>
  <cp:revision>5</cp:revision>
  <dcterms:created xsi:type="dcterms:W3CDTF">2026-07-17T01:21:05Z</dcterms:created>
  <dcterms:modified xsi:type="dcterms:W3CDTF">2026-08-02T19:03:28Z</dcterms:modified>
</cp:coreProperties>
</file>